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848"/>
    <p:restoredTop sz="96296"/>
  </p:normalViewPr>
  <p:slideViewPr>
    <p:cSldViewPr snapToGrid="0">
      <p:cViewPr varScale="1">
        <p:scale>
          <a:sx n="69" d="100"/>
          <a:sy n="69" d="100"/>
        </p:scale>
        <p:origin x="22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A87BE-EAC8-4940-BE2B-A56CD672DB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5C0A31-E0EE-4EE9-9091-B30CF07EBB8D}">
      <dgm:prSet/>
      <dgm:spPr/>
      <dgm:t>
        <a:bodyPr/>
        <a:lstStyle/>
        <a:p>
          <a:r>
            <a:rPr lang="en-US" b="1" baseline="0"/>
            <a:t>Problem: </a:t>
          </a:r>
          <a:r>
            <a:rPr lang="en-US" b="0" baseline="0"/>
            <a:t>Cancer patients face unique mental health challenges that are often discussed in online forums and support groups. Analyzing these discussions can provide insights into their concerns and needs. </a:t>
          </a:r>
          <a:endParaRPr lang="en-US"/>
        </a:p>
      </dgm:t>
    </dgm:pt>
    <dgm:pt modelId="{2930F985-28CC-4354-9603-9B392086622B}" type="parTrans" cxnId="{55733315-231B-4153-9D43-D344C22EE201}">
      <dgm:prSet/>
      <dgm:spPr/>
      <dgm:t>
        <a:bodyPr/>
        <a:lstStyle/>
        <a:p>
          <a:endParaRPr lang="en-US"/>
        </a:p>
      </dgm:t>
    </dgm:pt>
    <dgm:pt modelId="{90EA1EC2-611B-44A2-B4FA-0223369774C4}" type="sibTrans" cxnId="{55733315-231B-4153-9D43-D344C22EE201}">
      <dgm:prSet/>
      <dgm:spPr/>
      <dgm:t>
        <a:bodyPr/>
        <a:lstStyle/>
        <a:p>
          <a:endParaRPr lang="en-US"/>
        </a:p>
      </dgm:t>
    </dgm:pt>
    <dgm:pt modelId="{454F59C6-0BDB-4F77-9DBC-F2341F43A9FF}">
      <dgm:prSet/>
      <dgm:spPr/>
      <dgm:t>
        <a:bodyPr/>
        <a:lstStyle/>
        <a:p>
          <a:r>
            <a:rPr lang="en-US" b="1" baseline="0"/>
            <a:t>Goal: </a:t>
          </a:r>
          <a:r>
            <a:rPr lang="en-US" b="0" baseline="0"/>
            <a:t>Utilize unsupervised machine learning, specifically text clustering algorithms, to group mental health-related posts from cancer patients into well-defined clusters.</a:t>
          </a:r>
          <a:endParaRPr lang="en-US"/>
        </a:p>
      </dgm:t>
    </dgm:pt>
    <dgm:pt modelId="{E8A029E5-A210-4646-ADC7-FA19D6F1823B}" type="parTrans" cxnId="{BEB0C123-5B04-4A19-A940-0F5F171F14DF}">
      <dgm:prSet/>
      <dgm:spPr/>
      <dgm:t>
        <a:bodyPr/>
        <a:lstStyle/>
        <a:p>
          <a:endParaRPr lang="en-US"/>
        </a:p>
      </dgm:t>
    </dgm:pt>
    <dgm:pt modelId="{BCC0207A-B348-431A-9B60-51FE6D692E3E}" type="sibTrans" cxnId="{BEB0C123-5B04-4A19-A940-0F5F171F14DF}">
      <dgm:prSet/>
      <dgm:spPr/>
      <dgm:t>
        <a:bodyPr/>
        <a:lstStyle/>
        <a:p>
          <a:endParaRPr lang="en-US"/>
        </a:p>
      </dgm:t>
    </dgm:pt>
    <dgm:pt modelId="{58763F4B-D60A-4D7F-BDBB-5EF220484CDB}" type="pres">
      <dgm:prSet presAssocID="{480A87BE-EAC8-4940-BE2B-A56CD672DB63}" presName="root" presStyleCnt="0">
        <dgm:presLayoutVars>
          <dgm:dir/>
          <dgm:resizeHandles val="exact"/>
        </dgm:presLayoutVars>
      </dgm:prSet>
      <dgm:spPr/>
    </dgm:pt>
    <dgm:pt modelId="{A1267516-AD0C-4139-B23B-5460DFC63803}" type="pres">
      <dgm:prSet presAssocID="{4D5C0A31-E0EE-4EE9-9091-B30CF07EBB8D}" presName="compNode" presStyleCnt="0"/>
      <dgm:spPr/>
    </dgm:pt>
    <dgm:pt modelId="{34D9AAE5-F4BD-4011-AABC-D0531EB14EB1}" type="pres">
      <dgm:prSet presAssocID="{4D5C0A31-E0EE-4EE9-9091-B30CF07EBB8D}" presName="bgRect" presStyleLbl="bgShp" presStyleIdx="0" presStyleCnt="2"/>
      <dgm:spPr/>
    </dgm:pt>
    <dgm:pt modelId="{6F44C8CD-0A62-48DF-BB67-9932BA79DE6E}" type="pres">
      <dgm:prSet presAssocID="{4D5C0A31-E0EE-4EE9-9091-B30CF07EBB8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23E286E-7DBB-4FF5-A590-E4D1C8BA9843}" type="pres">
      <dgm:prSet presAssocID="{4D5C0A31-E0EE-4EE9-9091-B30CF07EBB8D}" presName="spaceRect" presStyleCnt="0"/>
      <dgm:spPr/>
    </dgm:pt>
    <dgm:pt modelId="{9DF1A40F-5A68-4C2C-A175-B9F8D2C0F886}" type="pres">
      <dgm:prSet presAssocID="{4D5C0A31-E0EE-4EE9-9091-B30CF07EBB8D}" presName="parTx" presStyleLbl="revTx" presStyleIdx="0" presStyleCnt="2">
        <dgm:presLayoutVars>
          <dgm:chMax val="0"/>
          <dgm:chPref val="0"/>
        </dgm:presLayoutVars>
      </dgm:prSet>
      <dgm:spPr/>
    </dgm:pt>
    <dgm:pt modelId="{66BC489F-6B6E-42B7-B086-A36325443E29}" type="pres">
      <dgm:prSet presAssocID="{90EA1EC2-611B-44A2-B4FA-0223369774C4}" presName="sibTrans" presStyleCnt="0"/>
      <dgm:spPr/>
    </dgm:pt>
    <dgm:pt modelId="{8999582D-7358-4778-B8BC-6942D3B25558}" type="pres">
      <dgm:prSet presAssocID="{454F59C6-0BDB-4F77-9DBC-F2341F43A9FF}" presName="compNode" presStyleCnt="0"/>
      <dgm:spPr/>
    </dgm:pt>
    <dgm:pt modelId="{85599454-77FF-4E69-BEE2-83D92EEDBB1E}" type="pres">
      <dgm:prSet presAssocID="{454F59C6-0BDB-4F77-9DBC-F2341F43A9FF}" presName="bgRect" presStyleLbl="bgShp" presStyleIdx="1" presStyleCnt="2"/>
      <dgm:spPr/>
    </dgm:pt>
    <dgm:pt modelId="{F800DA4B-8A28-41BC-9EAE-55632F8F5356}" type="pres">
      <dgm:prSet presAssocID="{454F59C6-0BDB-4F77-9DBC-F2341F43A9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DE8C731-61BF-404B-AF2F-5E2122609FA1}" type="pres">
      <dgm:prSet presAssocID="{454F59C6-0BDB-4F77-9DBC-F2341F43A9FF}" presName="spaceRect" presStyleCnt="0"/>
      <dgm:spPr/>
    </dgm:pt>
    <dgm:pt modelId="{3FF5394B-2E61-40AB-BC2C-059362CF065C}" type="pres">
      <dgm:prSet presAssocID="{454F59C6-0BDB-4F77-9DBC-F2341F43A9F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FE2250D-86FC-4D16-9F00-613E1E920DF0}" type="presOf" srcId="{454F59C6-0BDB-4F77-9DBC-F2341F43A9FF}" destId="{3FF5394B-2E61-40AB-BC2C-059362CF065C}" srcOrd="0" destOrd="0" presId="urn:microsoft.com/office/officeart/2018/2/layout/IconVerticalSolidList"/>
    <dgm:cxn modelId="{55733315-231B-4153-9D43-D344C22EE201}" srcId="{480A87BE-EAC8-4940-BE2B-A56CD672DB63}" destId="{4D5C0A31-E0EE-4EE9-9091-B30CF07EBB8D}" srcOrd="0" destOrd="0" parTransId="{2930F985-28CC-4354-9603-9B392086622B}" sibTransId="{90EA1EC2-611B-44A2-B4FA-0223369774C4}"/>
    <dgm:cxn modelId="{BEB0C123-5B04-4A19-A940-0F5F171F14DF}" srcId="{480A87BE-EAC8-4940-BE2B-A56CD672DB63}" destId="{454F59C6-0BDB-4F77-9DBC-F2341F43A9FF}" srcOrd="1" destOrd="0" parTransId="{E8A029E5-A210-4646-ADC7-FA19D6F1823B}" sibTransId="{BCC0207A-B348-431A-9B60-51FE6D692E3E}"/>
    <dgm:cxn modelId="{6976A17B-CD74-4E9C-8B28-91528DDAF32B}" type="presOf" srcId="{480A87BE-EAC8-4940-BE2B-A56CD672DB63}" destId="{58763F4B-D60A-4D7F-BDBB-5EF220484CDB}" srcOrd="0" destOrd="0" presId="urn:microsoft.com/office/officeart/2018/2/layout/IconVerticalSolidList"/>
    <dgm:cxn modelId="{3DAB1DD5-E6A9-476D-B8A7-017B03F307E5}" type="presOf" srcId="{4D5C0A31-E0EE-4EE9-9091-B30CF07EBB8D}" destId="{9DF1A40F-5A68-4C2C-A175-B9F8D2C0F886}" srcOrd="0" destOrd="0" presId="urn:microsoft.com/office/officeart/2018/2/layout/IconVerticalSolidList"/>
    <dgm:cxn modelId="{AA3D386C-99A2-4AC1-B738-78359003D564}" type="presParOf" srcId="{58763F4B-D60A-4D7F-BDBB-5EF220484CDB}" destId="{A1267516-AD0C-4139-B23B-5460DFC63803}" srcOrd="0" destOrd="0" presId="urn:microsoft.com/office/officeart/2018/2/layout/IconVerticalSolidList"/>
    <dgm:cxn modelId="{F1ED5B43-9BC6-43B6-8328-CFFC6312BBED}" type="presParOf" srcId="{A1267516-AD0C-4139-B23B-5460DFC63803}" destId="{34D9AAE5-F4BD-4011-AABC-D0531EB14EB1}" srcOrd="0" destOrd="0" presId="urn:microsoft.com/office/officeart/2018/2/layout/IconVerticalSolidList"/>
    <dgm:cxn modelId="{EE0F2D82-8477-4608-BF88-17155E6465B9}" type="presParOf" srcId="{A1267516-AD0C-4139-B23B-5460DFC63803}" destId="{6F44C8CD-0A62-48DF-BB67-9932BA79DE6E}" srcOrd="1" destOrd="0" presId="urn:microsoft.com/office/officeart/2018/2/layout/IconVerticalSolidList"/>
    <dgm:cxn modelId="{6CDF1C1B-7C63-4E7D-8F75-ABDEA3077757}" type="presParOf" srcId="{A1267516-AD0C-4139-B23B-5460DFC63803}" destId="{B23E286E-7DBB-4FF5-A590-E4D1C8BA9843}" srcOrd="2" destOrd="0" presId="urn:microsoft.com/office/officeart/2018/2/layout/IconVerticalSolidList"/>
    <dgm:cxn modelId="{B6A3344B-D7B0-400B-9950-C36299F2C452}" type="presParOf" srcId="{A1267516-AD0C-4139-B23B-5460DFC63803}" destId="{9DF1A40F-5A68-4C2C-A175-B9F8D2C0F886}" srcOrd="3" destOrd="0" presId="urn:microsoft.com/office/officeart/2018/2/layout/IconVerticalSolidList"/>
    <dgm:cxn modelId="{8A2C2953-54B7-44A0-9D19-1944E96C8E69}" type="presParOf" srcId="{58763F4B-D60A-4D7F-BDBB-5EF220484CDB}" destId="{66BC489F-6B6E-42B7-B086-A36325443E29}" srcOrd="1" destOrd="0" presId="urn:microsoft.com/office/officeart/2018/2/layout/IconVerticalSolidList"/>
    <dgm:cxn modelId="{7D7D2F71-1A29-4603-9608-CC0218EDB694}" type="presParOf" srcId="{58763F4B-D60A-4D7F-BDBB-5EF220484CDB}" destId="{8999582D-7358-4778-B8BC-6942D3B25558}" srcOrd="2" destOrd="0" presId="urn:microsoft.com/office/officeart/2018/2/layout/IconVerticalSolidList"/>
    <dgm:cxn modelId="{351884B9-0543-4045-B511-8FF2AF236FB4}" type="presParOf" srcId="{8999582D-7358-4778-B8BC-6942D3B25558}" destId="{85599454-77FF-4E69-BEE2-83D92EEDBB1E}" srcOrd="0" destOrd="0" presId="urn:microsoft.com/office/officeart/2018/2/layout/IconVerticalSolidList"/>
    <dgm:cxn modelId="{DCAFC640-6E68-459F-A11E-B96B7CBA9925}" type="presParOf" srcId="{8999582D-7358-4778-B8BC-6942D3B25558}" destId="{F800DA4B-8A28-41BC-9EAE-55632F8F5356}" srcOrd="1" destOrd="0" presId="urn:microsoft.com/office/officeart/2018/2/layout/IconVerticalSolidList"/>
    <dgm:cxn modelId="{E53A2B7E-C379-426E-A60C-D1544A756493}" type="presParOf" srcId="{8999582D-7358-4778-B8BC-6942D3B25558}" destId="{5DE8C731-61BF-404B-AF2F-5E2122609FA1}" srcOrd="2" destOrd="0" presId="urn:microsoft.com/office/officeart/2018/2/layout/IconVerticalSolidList"/>
    <dgm:cxn modelId="{2F30FD43-63BE-41E1-91A3-5113AE61A3D0}" type="presParOf" srcId="{8999582D-7358-4778-B8BC-6942D3B25558}" destId="{3FF5394B-2E61-40AB-BC2C-059362CF06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92CE87-ED52-41F9-83EC-B1C933F65FA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157783-6243-4096-A0CE-51B5DED6C8EA}">
      <dgm:prSet/>
      <dgm:spPr/>
      <dgm:t>
        <a:bodyPr/>
        <a:lstStyle/>
        <a:p>
          <a:r>
            <a:rPr lang="en-US" b="1" baseline="0"/>
            <a:t>Unstructured Data: </a:t>
          </a:r>
          <a:r>
            <a:rPr lang="en-US" b="0" baseline="0"/>
            <a:t>The primary challenge lies in the nature of the data – vast amounts of unstructured text from online posts. These texts came with pre-labeled sentiments and categories, which were removed for the text clustering analysis portion.</a:t>
          </a:r>
          <a:endParaRPr lang="en-US"/>
        </a:p>
      </dgm:t>
    </dgm:pt>
    <dgm:pt modelId="{36B6E355-B91C-42AE-A537-01F1AD6624C9}" type="parTrans" cxnId="{C5F7A768-A85D-44B5-8201-97D6CDCBCB90}">
      <dgm:prSet/>
      <dgm:spPr/>
      <dgm:t>
        <a:bodyPr/>
        <a:lstStyle/>
        <a:p>
          <a:endParaRPr lang="en-US"/>
        </a:p>
      </dgm:t>
    </dgm:pt>
    <dgm:pt modelId="{442BD980-7787-4BDB-872F-817D12464872}" type="sibTrans" cxnId="{C5F7A768-A85D-44B5-8201-97D6CDCBCB90}">
      <dgm:prSet/>
      <dgm:spPr/>
      <dgm:t>
        <a:bodyPr/>
        <a:lstStyle/>
        <a:p>
          <a:endParaRPr lang="en-US"/>
        </a:p>
      </dgm:t>
    </dgm:pt>
    <dgm:pt modelId="{626B8490-2AC4-451E-B12D-B5F724493C00}">
      <dgm:prSet/>
      <dgm:spPr/>
      <dgm:t>
        <a:bodyPr/>
        <a:lstStyle/>
        <a:p>
          <a:r>
            <a:rPr lang="en-US" b="1" baseline="0"/>
            <a:t>Significance: </a:t>
          </a:r>
          <a:r>
            <a:rPr lang="en-US" b="0" baseline="0"/>
            <a:t>Identifying natural groupings within the data can reveal specific mental health challenges and experiences unique to cancer patients.</a:t>
          </a:r>
          <a:endParaRPr lang="en-US"/>
        </a:p>
      </dgm:t>
    </dgm:pt>
    <dgm:pt modelId="{14151061-5809-496A-BF1D-21955A72A6D1}" type="parTrans" cxnId="{C774F724-F047-4D90-99A8-E72DFC85BC23}">
      <dgm:prSet/>
      <dgm:spPr/>
      <dgm:t>
        <a:bodyPr/>
        <a:lstStyle/>
        <a:p>
          <a:endParaRPr lang="en-US"/>
        </a:p>
      </dgm:t>
    </dgm:pt>
    <dgm:pt modelId="{57C823EB-EDDB-4E90-9B46-24DD27AA6F40}" type="sibTrans" cxnId="{C774F724-F047-4D90-99A8-E72DFC85BC23}">
      <dgm:prSet/>
      <dgm:spPr/>
      <dgm:t>
        <a:bodyPr/>
        <a:lstStyle/>
        <a:p>
          <a:endParaRPr lang="en-US"/>
        </a:p>
      </dgm:t>
    </dgm:pt>
    <dgm:pt modelId="{67DFA5EE-D7B4-1149-AB51-DD2BA9D465D7}" type="pres">
      <dgm:prSet presAssocID="{4D92CE87-ED52-41F9-83EC-B1C933F65FA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8E3B51-FB32-1344-94EE-DF10D63C88ED}" type="pres">
      <dgm:prSet presAssocID="{BF157783-6243-4096-A0CE-51B5DED6C8EA}" presName="hierRoot1" presStyleCnt="0"/>
      <dgm:spPr/>
    </dgm:pt>
    <dgm:pt modelId="{7EC4A403-74C2-8F49-9396-341EB5F571F5}" type="pres">
      <dgm:prSet presAssocID="{BF157783-6243-4096-A0CE-51B5DED6C8EA}" presName="composite" presStyleCnt="0"/>
      <dgm:spPr/>
    </dgm:pt>
    <dgm:pt modelId="{57B7D82E-4838-F54B-A8ED-6E5D9C95A054}" type="pres">
      <dgm:prSet presAssocID="{BF157783-6243-4096-A0CE-51B5DED6C8EA}" presName="background" presStyleLbl="node0" presStyleIdx="0" presStyleCnt="2"/>
      <dgm:spPr/>
    </dgm:pt>
    <dgm:pt modelId="{741266B6-9512-1445-BDA0-32574EA97CA9}" type="pres">
      <dgm:prSet presAssocID="{BF157783-6243-4096-A0CE-51B5DED6C8EA}" presName="text" presStyleLbl="fgAcc0" presStyleIdx="0" presStyleCnt="2">
        <dgm:presLayoutVars>
          <dgm:chPref val="3"/>
        </dgm:presLayoutVars>
      </dgm:prSet>
      <dgm:spPr/>
    </dgm:pt>
    <dgm:pt modelId="{6ADEF78D-E2F5-A745-959F-EF812AB6FDE6}" type="pres">
      <dgm:prSet presAssocID="{BF157783-6243-4096-A0CE-51B5DED6C8EA}" presName="hierChild2" presStyleCnt="0"/>
      <dgm:spPr/>
    </dgm:pt>
    <dgm:pt modelId="{BCFD74D2-ABA3-B54D-A3AD-8165853CDB96}" type="pres">
      <dgm:prSet presAssocID="{626B8490-2AC4-451E-B12D-B5F724493C00}" presName="hierRoot1" presStyleCnt="0"/>
      <dgm:spPr/>
    </dgm:pt>
    <dgm:pt modelId="{D0D50E1D-4FF7-C145-AD9B-60B79DDBEAE3}" type="pres">
      <dgm:prSet presAssocID="{626B8490-2AC4-451E-B12D-B5F724493C00}" presName="composite" presStyleCnt="0"/>
      <dgm:spPr/>
    </dgm:pt>
    <dgm:pt modelId="{D604215A-C159-DB43-8BCF-C9B45C232EA5}" type="pres">
      <dgm:prSet presAssocID="{626B8490-2AC4-451E-B12D-B5F724493C00}" presName="background" presStyleLbl="node0" presStyleIdx="1" presStyleCnt="2"/>
      <dgm:spPr/>
    </dgm:pt>
    <dgm:pt modelId="{AC01D6C2-6F32-D74C-9F67-76E8A75C5892}" type="pres">
      <dgm:prSet presAssocID="{626B8490-2AC4-451E-B12D-B5F724493C00}" presName="text" presStyleLbl="fgAcc0" presStyleIdx="1" presStyleCnt="2">
        <dgm:presLayoutVars>
          <dgm:chPref val="3"/>
        </dgm:presLayoutVars>
      </dgm:prSet>
      <dgm:spPr/>
    </dgm:pt>
    <dgm:pt modelId="{4292DEC0-288C-BB41-BE21-5CD5CFA0686C}" type="pres">
      <dgm:prSet presAssocID="{626B8490-2AC4-451E-B12D-B5F724493C00}" presName="hierChild2" presStyleCnt="0"/>
      <dgm:spPr/>
    </dgm:pt>
  </dgm:ptLst>
  <dgm:cxnLst>
    <dgm:cxn modelId="{C2A28B21-7673-5947-9A36-332034D11DB6}" type="presOf" srcId="{4D92CE87-ED52-41F9-83EC-B1C933F65FA6}" destId="{67DFA5EE-D7B4-1149-AB51-DD2BA9D465D7}" srcOrd="0" destOrd="0" presId="urn:microsoft.com/office/officeart/2005/8/layout/hierarchy1"/>
    <dgm:cxn modelId="{C774F724-F047-4D90-99A8-E72DFC85BC23}" srcId="{4D92CE87-ED52-41F9-83EC-B1C933F65FA6}" destId="{626B8490-2AC4-451E-B12D-B5F724493C00}" srcOrd="1" destOrd="0" parTransId="{14151061-5809-496A-BF1D-21955A72A6D1}" sibTransId="{57C823EB-EDDB-4E90-9B46-24DD27AA6F40}"/>
    <dgm:cxn modelId="{07BA9828-E73C-1444-B85F-5A8CBBB4488E}" type="presOf" srcId="{BF157783-6243-4096-A0CE-51B5DED6C8EA}" destId="{741266B6-9512-1445-BDA0-32574EA97CA9}" srcOrd="0" destOrd="0" presId="urn:microsoft.com/office/officeart/2005/8/layout/hierarchy1"/>
    <dgm:cxn modelId="{91F32F53-4807-4D40-BCAE-342598529BEB}" type="presOf" srcId="{626B8490-2AC4-451E-B12D-B5F724493C00}" destId="{AC01D6C2-6F32-D74C-9F67-76E8A75C5892}" srcOrd="0" destOrd="0" presId="urn:microsoft.com/office/officeart/2005/8/layout/hierarchy1"/>
    <dgm:cxn modelId="{C5F7A768-A85D-44B5-8201-97D6CDCBCB90}" srcId="{4D92CE87-ED52-41F9-83EC-B1C933F65FA6}" destId="{BF157783-6243-4096-A0CE-51B5DED6C8EA}" srcOrd="0" destOrd="0" parTransId="{36B6E355-B91C-42AE-A537-01F1AD6624C9}" sibTransId="{442BD980-7787-4BDB-872F-817D12464872}"/>
    <dgm:cxn modelId="{76EB925B-372D-4749-B02C-EF14DBD2FBCB}" type="presParOf" srcId="{67DFA5EE-D7B4-1149-AB51-DD2BA9D465D7}" destId="{AE8E3B51-FB32-1344-94EE-DF10D63C88ED}" srcOrd="0" destOrd="0" presId="urn:microsoft.com/office/officeart/2005/8/layout/hierarchy1"/>
    <dgm:cxn modelId="{B3BB5A40-E8D4-D747-9473-64EA900625AA}" type="presParOf" srcId="{AE8E3B51-FB32-1344-94EE-DF10D63C88ED}" destId="{7EC4A403-74C2-8F49-9396-341EB5F571F5}" srcOrd="0" destOrd="0" presId="urn:microsoft.com/office/officeart/2005/8/layout/hierarchy1"/>
    <dgm:cxn modelId="{A76D274E-FED3-E843-839D-5C1CDCFADCBE}" type="presParOf" srcId="{7EC4A403-74C2-8F49-9396-341EB5F571F5}" destId="{57B7D82E-4838-F54B-A8ED-6E5D9C95A054}" srcOrd="0" destOrd="0" presId="urn:microsoft.com/office/officeart/2005/8/layout/hierarchy1"/>
    <dgm:cxn modelId="{0403C5E6-584F-0849-ABD9-B4D23997FD03}" type="presParOf" srcId="{7EC4A403-74C2-8F49-9396-341EB5F571F5}" destId="{741266B6-9512-1445-BDA0-32574EA97CA9}" srcOrd="1" destOrd="0" presId="urn:microsoft.com/office/officeart/2005/8/layout/hierarchy1"/>
    <dgm:cxn modelId="{9B25D3C1-8977-844C-A666-DF285C91F6B6}" type="presParOf" srcId="{AE8E3B51-FB32-1344-94EE-DF10D63C88ED}" destId="{6ADEF78D-E2F5-A745-959F-EF812AB6FDE6}" srcOrd="1" destOrd="0" presId="urn:microsoft.com/office/officeart/2005/8/layout/hierarchy1"/>
    <dgm:cxn modelId="{F005006F-8271-124C-BD7C-0497101F1ED0}" type="presParOf" srcId="{67DFA5EE-D7B4-1149-AB51-DD2BA9D465D7}" destId="{BCFD74D2-ABA3-B54D-A3AD-8165853CDB96}" srcOrd="1" destOrd="0" presId="urn:microsoft.com/office/officeart/2005/8/layout/hierarchy1"/>
    <dgm:cxn modelId="{7E16D092-F37E-DD42-866A-F56A40B98C39}" type="presParOf" srcId="{BCFD74D2-ABA3-B54D-A3AD-8165853CDB96}" destId="{D0D50E1D-4FF7-C145-AD9B-60B79DDBEAE3}" srcOrd="0" destOrd="0" presId="urn:microsoft.com/office/officeart/2005/8/layout/hierarchy1"/>
    <dgm:cxn modelId="{8B831B03-6234-3448-A995-3DB8CB5E09CE}" type="presParOf" srcId="{D0D50E1D-4FF7-C145-AD9B-60B79DDBEAE3}" destId="{D604215A-C159-DB43-8BCF-C9B45C232EA5}" srcOrd="0" destOrd="0" presId="urn:microsoft.com/office/officeart/2005/8/layout/hierarchy1"/>
    <dgm:cxn modelId="{13C255D3-70B7-FA40-9F24-B84E76EB979E}" type="presParOf" srcId="{D0D50E1D-4FF7-C145-AD9B-60B79DDBEAE3}" destId="{AC01D6C2-6F32-D74C-9F67-76E8A75C5892}" srcOrd="1" destOrd="0" presId="urn:microsoft.com/office/officeart/2005/8/layout/hierarchy1"/>
    <dgm:cxn modelId="{7FC66812-89BA-AB4E-861E-AD16C88A31B9}" type="presParOf" srcId="{BCFD74D2-ABA3-B54D-A3AD-8165853CDB96}" destId="{4292DEC0-288C-BB41-BE21-5CD5CFA068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6498C3-AF7B-481E-AB9A-2C948424552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313D41A-A315-4B10-9586-B0F9E5487880}">
      <dgm:prSet/>
      <dgm:spPr/>
      <dgm:t>
        <a:bodyPr/>
        <a:lstStyle/>
        <a:p>
          <a:pPr>
            <a:defRPr cap="all"/>
          </a:pPr>
          <a:r>
            <a:rPr lang="en-US" b="1" baseline="0"/>
            <a:t>Source: </a:t>
          </a:r>
          <a:r>
            <a:rPr lang="en-US" b="0" baseline="0"/>
            <a:t>The dataset is sourced from Kaggle, compiled from various online platforms including Reddit, Daily Strength, and Health Board.</a:t>
          </a:r>
          <a:endParaRPr lang="en-US"/>
        </a:p>
      </dgm:t>
    </dgm:pt>
    <dgm:pt modelId="{F66F5E53-7480-47FF-AC94-E49FE3AE6B56}" type="parTrans" cxnId="{0863795D-3474-439A-B033-019599344AA8}">
      <dgm:prSet/>
      <dgm:spPr/>
      <dgm:t>
        <a:bodyPr/>
        <a:lstStyle/>
        <a:p>
          <a:endParaRPr lang="en-US"/>
        </a:p>
      </dgm:t>
    </dgm:pt>
    <dgm:pt modelId="{BBE15957-4F3B-4704-967A-257716490EE8}" type="sibTrans" cxnId="{0863795D-3474-439A-B033-019599344AA8}">
      <dgm:prSet/>
      <dgm:spPr/>
      <dgm:t>
        <a:bodyPr/>
        <a:lstStyle/>
        <a:p>
          <a:endParaRPr lang="en-US"/>
        </a:p>
      </dgm:t>
    </dgm:pt>
    <dgm:pt modelId="{5E6C6DA4-B039-4E97-A0EB-0C3859A5EF97}">
      <dgm:prSet/>
      <dgm:spPr/>
      <dgm:t>
        <a:bodyPr/>
        <a:lstStyle/>
        <a:p>
          <a:pPr>
            <a:defRPr cap="all"/>
          </a:pPr>
          <a:r>
            <a:rPr lang="en-US" b="1" baseline="0"/>
            <a:t>Composition: </a:t>
          </a:r>
          <a:r>
            <a:rPr lang="en-US" b="0" baseline="0"/>
            <a:t>It contains over 10,087 posts focusing on five types of cancer: brain, colon, liver, leukemia, and lung cancer. </a:t>
          </a:r>
          <a:endParaRPr lang="en-US"/>
        </a:p>
      </dgm:t>
    </dgm:pt>
    <dgm:pt modelId="{50AFFBE9-1927-4309-8CC7-4D181FC4AADE}" type="parTrans" cxnId="{A13D559B-85AD-4A85-9F69-319013DCF1A7}">
      <dgm:prSet/>
      <dgm:spPr/>
      <dgm:t>
        <a:bodyPr/>
        <a:lstStyle/>
        <a:p>
          <a:endParaRPr lang="en-US"/>
        </a:p>
      </dgm:t>
    </dgm:pt>
    <dgm:pt modelId="{A2123AD0-7C3A-4F56-A6A4-630909208AE0}" type="sibTrans" cxnId="{A13D559B-85AD-4A85-9F69-319013DCF1A7}">
      <dgm:prSet/>
      <dgm:spPr/>
      <dgm:t>
        <a:bodyPr/>
        <a:lstStyle/>
        <a:p>
          <a:endParaRPr lang="en-US"/>
        </a:p>
      </dgm:t>
    </dgm:pt>
    <dgm:pt modelId="{1CAC9B86-FFD9-4ED4-A220-B043B379F657}">
      <dgm:prSet/>
      <dgm:spPr/>
      <dgm:t>
        <a:bodyPr/>
        <a:lstStyle/>
        <a:p>
          <a:pPr>
            <a:defRPr cap="all"/>
          </a:pPr>
          <a:r>
            <a:rPr lang="en-US" b="1" baseline="0"/>
            <a:t>Emotional Scoring System: </a:t>
          </a:r>
          <a:r>
            <a:rPr lang="en-US" b="0" baseline="0"/>
            <a:t>Each post was scored by based on the emotions expressed, using a scale from -2 to 1, with 0 indicating neutral emotions.</a:t>
          </a:r>
          <a:endParaRPr lang="en-US"/>
        </a:p>
      </dgm:t>
    </dgm:pt>
    <dgm:pt modelId="{03D9E51F-005A-459B-A7B9-A1E1EBF47BD0}" type="parTrans" cxnId="{07FBFA7F-0973-4D7C-AEDB-8AE8F228A280}">
      <dgm:prSet/>
      <dgm:spPr/>
      <dgm:t>
        <a:bodyPr/>
        <a:lstStyle/>
        <a:p>
          <a:endParaRPr lang="en-US"/>
        </a:p>
      </dgm:t>
    </dgm:pt>
    <dgm:pt modelId="{9112824F-D066-4E62-85FA-E8BE34BE413C}" type="sibTrans" cxnId="{07FBFA7F-0973-4D7C-AEDB-8AE8F228A280}">
      <dgm:prSet/>
      <dgm:spPr/>
      <dgm:t>
        <a:bodyPr/>
        <a:lstStyle/>
        <a:p>
          <a:endParaRPr lang="en-US"/>
        </a:p>
      </dgm:t>
    </dgm:pt>
    <dgm:pt modelId="{7E515F7E-F591-4E2D-97F2-A9C402D37D99}" type="pres">
      <dgm:prSet presAssocID="{DA6498C3-AF7B-481E-AB9A-2C9484245528}" presName="root" presStyleCnt="0">
        <dgm:presLayoutVars>
          <dgm:dir/>
          <dgm:resizeHandles val="exact"/>
        </dgm:presLayoutVars>
      </dgm:prSet>
      <dgm:spPr/>
    </dgm:pt>
    <dgm:pt modelId="{7721B40E-E9AF-48DD-913B-573DC3696426}" type="pres">
      <dgm:prSet presAssocID="{3313D41A-A315-4B10-9586-B0F9E5487880}" presName="compNode" presStyleCnt="0"/>
      <dgm:spPr/>
    </dgm:pt>
    <dgm:pt modelId="{96D9E206-802E-4AF0-A2C0-0BE36B3D6AE5}" type="pres">
      <dgm:prSet presAssocID="{3313D41A-A315-4B10-9586-B0F9E548788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719A29-7AAA-4CF0-9EA9-D48F14FED877}" type="pres">
      <dgm:prSet presAssocID="{3313D41A-A315-4B10-9586-B0F9E54878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61A4E77-FDD6-4D95-A552-28ECBE4ED030}" type="pres">
      <dgm:prSet presAssocID="{3313D41A-A315-4B10-9586-B0F9E5487880}" presName="spaceRect" presStyleCnt="0"/>
      <dgm:spPr/>
    </dgm:pt>
    <dgm:pt modelId="{0D581056-DCE3-4B20-AA8A-4CB2B6D1903F}" type="pres">
      <dgm:prSet presAssocID="{3313D41A-A315-4B10-9586-B0F9E5487880}" presName="textRect" presStyleLbl="revTx" presStyleIdx="0" presStyleCnt="3">
        <dgm:presLayoutVars>
          <dgm:chMax val="1"/>
          <dgm:chPref val="1"/>
        </dgm:presLayoutVars>
      </dgm:prSet>
      <dgm:spPr/>
    </dgm:pt>
    <dgm:pt modelId="{A53FF6D9-308B-47E2-A51A-4924636E9BFF}" type="pres">
      <dgm:prSet presAssocID="{BBE15957-4F3B-4704-967A-257716490EE8}" presName="sibTrans" presStyleCnt="0"/>
      <dgm:spPr/>
    </dgm:pt>
    <dgm:pt modelId="{F4CE083E-D823-44F7-B7FA-60EFB92A7221}" type="pres">
      <dgm:prSet presAssocID="{5E6C6DA4-B039-4E97-A0EB-0C3859A5EF97}" presName="compNode" presStyleCnt="0"/>
      <dgm:spPr/>
    </dgm:pt>
    <dgm:pt modelId="{EFAA467E-9848-4C22-81BE-819E6CC8D778}" type="pres">
      <dgm:prSet presAssocID="{5E6C6DA4-B039-4E97-A0EB-0C3859A5EF9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1A772B9-318E-4139-A735-8CB7B8BD71A4}" type="pres">
      <dgm:prSet presAssocID="{5E6C6DA4-B039-4E97-A0EB-0C3859A5EF9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38DEB06E-DC2A-4F36-BF08-8078E0235928}" type="pres">
      <dgm:prSet presAssocID="{5E6C6DA4-B039-4E97-A0EB-0C3859A5EF97}" presName="spaceRect" presStyleCnt="0"/>
      <dgm:spPr/>
    </dgm:pt>
    <dgm:pt modelId="{5FFBB9FC-9C97-428A-B02F-096C936E9C61}" type="pres">
      <dgm:prSet presAssocID="{5E6C6DA4-B039-4E97-A0EB-0C3859A5EF97}" presName="textRect" presStyleLbl="revTx" presStyleIdx="1" presStyleCnt="3">
        <dgm:presLayoutVars>
          <dgm:chMax val="1"/>
          <dgm:chPref val="1"/>
        </dgm:presLayoutVars>
      </dgm:prSet>
      <dgm:spPr/>
    </dgm:pt>
    <dgm:pt modelId="{BAED4FAA-B227-4DC9-81EB-D5A95BFFA40D}" type="pres">
      <dgm:prSet presAssocID="{A2123AD0-7C3A-4F56-A6A4-630909208AE0}" presName="sibTrans" presStyleCnt="0"/>
      <dgm:spPr/>
    </dgm:pt>
    <dgm:pt modelId="{FE456C4C-A570-4337-84BC-8E5596471567}" type="pres">
      <dgm:prSet presAssocID="{1CAC9B86-FFD9-4ED4-A220-B043B379F657}" presName="compNode" presStyleCnt="0"/>
      <dgm:spPr/>
    </dgm:pt>
    <dgm:pt modelId="{679C5EAB-8F2B-46D3-B143-8F95537E7149}" type="pres">
      <dgm:prSet presAssocID="{1CAC9B86-FFD9-4ED4-A220-B043B379F65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BF93ACA-A707-4101-8BD4-F10C02389739}" type="pres">
      <dgm:prSet presAssocID="{1CAC9B86-FFD9-4ED4-A220-B043B379F6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F79997E7-EBA8-4BF7-BC06-57E6E6C266DA}" type="pres">
      <dgm:prSet presAssocID="{1CAC9B86-FFD9-4ED4-A220-B043B379F657}" presName="spaceRect" presStyleCnt="0"/>
      <dgm:spPr/>
    </dgm:pt>
    <dgm:pt modelId="{EEBB62B6-95CF-45D3-97EE-16353F6B18EE}" type="pres">
      <dgm:prSet presAssocID="{1CAC9B86-FFD9-4ED4-A220-B043B379F6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867945-D775-429E-88EC-BA35C1E3EBC5}" type="presOf" srcId="{DA6498C3-AF7B-481E-AB9A-2C9484245528}" destId="{7E515F7E-F591-4E2D-97F2-A9C402D37D99}" srcOrd="0" destOrd="0" presId="urn:microsoft.com/office/officeart/2018/5/layout/IconLeafLabelList"/>
    <dgm:cxn modelId="{0863795D-3474-439A-B033-019599344AA8}" srcId="{DA6498C3-AF7B-481E-AB9A-2C9484245528}" destId="{3313D41A-A315-4B10-9586-B0F9E5487880}" srcOrd="0" destOrd="0" parTransId="{F66F5E53-7480-47FF-AC94-E49FE3AE6B56}" sibTransId="{BBE15957-4F3B-4704-967A-257716490EE8}"/>
    <dgm:cxn modelId="{07FBFA7F-0973-4D7C-AEDB-8AE8F228A280}" srcId="{DA6498C3-AF7B-481E-AB9A-2C9484245528}" destId="{1CAC9B86-FFD9-4ED4-A220-B043B379F657}" srcOrd="2" destOrd="0" parTransId="{03D9E51F-005A-459B-A7B9-A1E1EBF47BD0}" sibTransId="{9112824F-D066-4E62-85FA-E8BE34BE413C}"/>
    <dgm:cxn modelId="{A13D559B-85AD-4A85-9F69-319013DCF1A7}" srcId="{DA6498C3-AF7B-481E-AB9A-2C9484245528}" destId="{5E6C6DA4-B039-4E97-A0EB-0C3859A5EF97}" srcOrd="1" destOrd="0" parTransId="{50AFFBE9-1927-4309-8CC7-4D181FC4AADE}" sibTransId="{A2123AD0-7C3A-4F56-A6A4-630909208AE0}"/>
    <dgm:cxn modelId="{49C06C9E-7A6A-4E49-A59F-2A5072B09B4F}" type="presOf" srcId="{5E6C6DA4-B039-4E97-A0EB-0C3859A5EF97}" destId="{5FFBB9FC-9C97-428A-B02F-096C936E9C61}" srcOrd="0" destOrd="0" presId="urn:microsoft.com/office/officeart/2018/5/layout/IconLeafLabelList"/>
    <dgm:cxn modelId="{842215DE-E7AB-4587-BEDB-DF3E0EE0E911}" type="presOf" srcId="{1CAC9B86-FFD9-4ED4-A220-B043B379F657}" destId="{EEBB62B6-95CF-45D3-97EE-16353F6B18EE}" srcOrd="0" destOrd="0" presId="urn:microsoft.com/office/officeart/2018/5/layout/IconLeafLabelList"/>
    <dgm:cxn modelId="{801D7AE0-6087-4902-9D6B-6DFF5595B85B}" type="presOf" srcId="{3313D41A-A315-4B10-9586-B0F9E5487880}" destId="{0D581056-DCE3-4B20-AA8A-4CB2B6D1903F}" srcOrd="0" destOrd="0" presId="urn:microsoft.com/office/officeart/2018/5/layout/IconLeafLabelList"/>
    <dgm:cxn modelId="{F2C44E77-961D-407D-9E39-2A3E716F689E}" type="presParOf" srcId="{7E515F7E-F591-4E2D-97F2-A9C402D37D99}" destId="{7721B40E-E9AF-48DD-913B-573DC3696426}" srcOrd="0" destOrd="0" presId="urn:microsoft.com/office/officeart/2018/5/layout/IconLeafLabelList"/>
    <dgm:cxn modelId="{D8878FCD-5830-4501-8841-B20385F1709B}" type="presParOf" srcId="{7721B40E-E9AF-48DD-913B-573DC3696426}" destId="{96D9E206-802E-4AF0-A2C0-0BE36B3D6AE5}" srcOrd="0" destOrd="0" presId="urn:microsoft.com/office/officeart/2018/5/layout/IconLeafLabelList"/>
    <dgm:cxn modelId="{8ACC84DB-D70E-4BD9-9F3A-8711A6A59D52}" type="presParOf" srcId="{7721B40E-E9AF-48DD-913B-573DC3696426}" destId="{38719A29-7AAA-4CF0-9EA9-D48F14FED877}" srcOrd="1" destOrd="0" presId="urn:microsoft.com/office/officeart/2018/5/layout/IconLeafLabelList"/>
    <dgm:cxn modelId="{D745F52C-2233-4E5A-8599-48B4E3FB1B7A}" type="presParOf" srcId="{7721B40E-E9AF-48DD-913B-573DC3696426}" destId="{761A4E77-FDD6-4D95-A552-28ECBE4ED030}" srcOrd="2" destOrd="0" presId="urn:microsoft.com/office/officeart/2018/5/layout/IconLeafLabelList"/>
    <dgm:cxn modelId="{53E6E3AA-ADAD-457F-85F2-13369B563F90}" type="presParOf" srcId="{7721B40E-E9AF-48DD-913B-573DC3696426}" destId="{0D581056-DCE3-4B20-AA8A-4CB2B6D1903F}" srcOrd="3" destOrd="0" presId="urn:microsoft.com/office/officeart/2018/5/layout/IconLeafLabelList"/>
    <dgm:cxn modelId="{6BCAD2DE-32D6-4602-A689-5F36ECBD3989}" type="presParOf" srcId="{7E515F7E-F591-4E2D-97F2-A9C402D37D99}" destId="{A53FF6D9-308B-47E2-A51A-4924636E9BFF}" srcOrd="1" destOrd="0" presId="urn:microsoft.com/office/officeart/2018/5/layout/IconLeafLabelList"/>
    <dgm:cxn modelId="{190CE11E-F44C-4AFC-BEFA-8A9AF45E4FE2}" type="presParOf" srcId="{7E515F7E-F591-4E2D-97F2-A9C402D37D99}" destId="{F4CE083E-D823-44F7-B7FA-60EFB92A7221}" srcOrd="2" destOrd="0" presId="urn:microsoft.com/office/officeart/2018/5/layout/IconLeafLabelList"/>
    <dgm:cxn modelId="{E2355C7B-AA0C-494F-9F76-C3F3776D48DB}" type="presParOf" srcId="{F4CE083E-D823-44F7-B7FA-60EFB92A7221}" destId="{EFAA467E-9848-4C22-81BE-819E6CC8D778}" srcOrd="0" destOrd="0" presId="urn:microsoft.com/office/officeart/2018/5/layout/IconLeafLabelList"/>
    <dgm:cxn modelId="{AB9A0D20-5C50-40CB-8746-06F479576F6C}" type="presParOf" srcId="{F4CE083E-D823-44F7-B7FA-60EFB92A7221}" destId="{C1A772B9-318E-4139-A735-8CB7B8BD71A4}" srcOrd="1" destOrd="0" presId="urn:microsoft.com/office/officeart/2018/5/layout/IconLeafLabelList"/>
    <dgm:cxn modelId="{F351D37E-B85C-422D-8E1B-6E9FA3AC7E5E}" type="presParOf" srcId="{F4CE083E-D823-44F7-B7FA-60EFB92A7221}" destId="{38DEB06E-DC2A-4F36-BF08-8078E0235928}" srcOrd="2" destOrd="0" presId="urn:microsoft.com/office/officeart/2018/5/layout/IconLeafLabelList"/>
    <dgm:cxn modelId="{B9E83DB5-4C5F-4DE7-92DA-1A32A7981E4B}" type="presParOf" srcId="{F4CE083E-D823-44F7-B7FA-60EFB92A7221}" destId="{5FFBB9FC-9C97-428A-B02F-096C936E9C61}" srcOrd="3" destOrd="0" presId="urn:microsoft.com/office/officeart/2018/5/layout/IconLeafLabelList"/>
    <dgm:cxn modelId="{309E6DD7-BD1B-4927-BB13-ECCA95FEBF79}" type="presParOf" srcId="{7E515F7E-F591-4E2D-97F2-A9C402D37D99}" destId="{BAED4FAA-B227-4DC9-81EB-D5A95BFFA40D}" srcOrd="3" destOrd="0" presId="urn:microsoft.com/office/officeart/2018/5/layout/IconLeafLabelList"/>
    <dgm:cxn modelId="{961FA491-AB85-452A-A79F-98F0151E709F}" type="presParOf" srcId="{7E515F7E-F591-4E2D-97F2-A9C402D37D99}" destId="{FE456C4C-A570-4337-84BC-8E5596471567}" srcOrd="4" destOrd="0" presId="urn:microsoft.com/office/officeart/2018/5/layout/IconLeafLabelList"/>
    <dgm:cxn modelId="{259EA6F0-B06D-4FFC-B378-9B5981F7D170}" type="presParOf" srcId="{FE456C4C-A570-4337-84BC-8E5596471567}" destId="{679C5EAB-8F2B-46D3-B143-8F95537E7149}" srcOrd="0" destOrd="0" presId="urn:microsoft.com/office/officeart/2018/5/layout/IconLeafLabelList"/>
    <dgm:cxn modelId="{AB7DB97D-27E3-45E7-BDFD-C0A9389F816A}" type="presParOf" srcId="{FE456C4C-A570-4337-84BC-8E5596471567}" destId="{1BF93ACA-A707-4101-8BD4-F10C02389739}" srcOrd="1" destOrd="0" presId="urn:microsoft.com/office/officeart/2018/5/layout/IconLeafLabelList"/>
    <dgm:cxn modelId="{826E6CE3-4D01-4CB3-BA64-59E7A79ADF5D}" type="presParOf" srcId="{FE456C4C-A570-4337-84BC-8E5596471567}" destId="{F79997E7-EBA8-4BF7-BC06-57E6E6C266DA}" srcOrd="2" destOrd="0" presId="urn:microsoft.com/office/officeart/2018/5/layout/IconLeafLabelList"/>
    <dgm:cxn modelId="{5E7866D0-AB0D-4528-900E-2C41B3EDE12F}" type="presParOf" srcId="{FE456C4C-A570-4337-84BC-8E5596471567}" destId="{EEBB62B6-95CF-45D3-97EE-16353F6B18E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9AAE5-F4BD-4011-AABC-D0531EB14EB1}">
      <dsp:nvSpPr>
        <dsp:cNvPr id="0" name=""/>
        <dsp:cNvSpPr/>
      </dsp:nvSpPr>
      <dsp:spPr>
        <a:xfrm>
          <a:off x="0" y="362475"/>
          <a:ext cx="8312785" cy="1215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4C8CD-0A62-48DF-BB67-9932BA79DE6E}">
      <dsp:nvSpPr>
        <dsp:cNvPr id="0" name=""/>
        <dsp:cNvSpPr/>
      </dsp:nvSpPr>
      <dsp:spPr>
        <a:xfrm>
          <a:off x="367646" y="635931"/>
          <a:ext cx="668448" cy="668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1A40F-5A68-4C2C-A175-B9F8D2C0F886}">
      <dsp:nvSpPr>
        <dsp:cNvPr id="0" name=""/>
        <dsp:cNvSpPr/>
      </dsp:nvSpPr>
      <dsp:spPr>
        <a:xfrm>
          <a:off x="1403740" y="362475"/>
          <a:ext cx="6909044" cy="121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26" tIns="128626" rIns="128626" bIns="12862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Problem: </a:t>
          </a:r>
          <a:r>
            <a:rPr lang="en-US" sz="1400" b="0" kern="1200" baseline="0"/>
            <a:t>Cancer patients face unique mental health challenges that are often discussed in online forums and support groups. Analyzing these discussions can provide insights into their concerns and needs. </a:t>
          </a:r>
          <a:endParaRPr lang="en-US" sz="1400" kern="1200"/>
        </a:p>
      </dsp:txBody>
      <dsp:txXfrm>
        <a:off x="1403740" y="362475"/>
        <a:ext cx="6909044" cy="1215360"/>
      </dsp:txXfrm>
    </dsp:sp>
    <dsp:sp modelId="{85599454-77FF-4E69-BEE2-83D92EEDBB1E}">
      <dsp:nvSpPr>
        <dsp:cNvPr id="0" name=""/>
        <dsp:cNvSpPr/>
      </dsp:nvSpPr>
      <dsp:spPr>
        <a:xfrm>
          <a:off x="0" y="1833701"/>
          <a:ext cx="8312785" cy="12153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0DA4B-8A28-41BC-9EAE-55632F8F5356}">
      <dsp:nvSpPr>
        <dsp:cNvPr id="0" name=""/>
        <dsp:cNvSpPr/>
      </dsp:nvSpPr>
      <dsp:spPr>
        <a:xfrm>
          <a:off x="367646" y="2107157"/>
          <a:ext cx="668448" cy="668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5394B-2E61-40AB-BC2C-059362CF065C}">
      <dsp:nvSpPr>
        <dsp:cNvPr id="0" name=""/>
        <dsp:cNvSpPr/>
      </dsp:nvSpPr>
      <dsp:spPr>
        <a:xfrm>
          <a:off x="1403740" y="1833701"/>
          <a:ext cx="6909044" cy="1215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26" tIns="128626" rIns="128626" bIns="12862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Goal: </a:t>
          </a:r>
          <a:r>
            <a:rPr lang="en-US" sz="1400" b="0" kern="1200" baseline="0"/>
            <a:t>Utilize unsupervised machine learning, specifically text clustering algorithms, to group mental health-related posts from cancer patients into well-defined clusters.</a:t>
          </a:r>
          <a:endParaRPr lang="en-US" sz="1400" kern="1200"/>
        </a:p>
      </dsp:txBody>
      <dsp:txXfrm>
        <a:off x="1403740" y="1833701"/>
        <a:ext cx="6909044" cy="1215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7D82E-4838-F54B-A8ED-6E5D9C95A054}">
      <dsp:nvSpPr>
        <dsp:cNvPr id="0" name=""/>
        <dsp:cNvSpPr/>
      </dsp:nvSpPr>
      <dsp:spPr>
        <a:xfrm>
          <a:off x="1014" y="386930"/>
          <a:ext cx="3561752" cy="2261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266B6-9512-1445-BDA0-32574EA97CA9}">
      <dsp:nvSpPr>
        <dsp:cNvPr id="0" name=""/>
        <dsp:cNvSpPr/>
      </dsp:nvSpPr>
      <dsp:spPr>
        <a:xfrm>
          <a:off x="396765" y="762893"/>
          <a:ext cx="3561752" cy="22617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Unstructured Data: </a:t>
          </a:r>
          <a:r>
            <a:rPr lang="en-US" sz="1200" b="0" kern="1200" baseline="0"/>
            <a:t>The primary challenge lies in the nature of the data – vast amounts of unstructured text from online posts. These texts came with pre-labeled sentiments and categories, which were removed for the text clustering analysis portion.</a:t>
          </a:r>
          <a:endParaRPr lang="en-US" sz="1200" kern="1200"/>
        </a:p>
      </dsp:txBody>
      <dsp:txXfrm>
        <a:off x="463008" y="829136"/>
        <a:ext cx="3429266" cy="2129226"/>
      </dsp:txXfrm>
    </dsp:sp>
    <dsp:sp modelId="{D604215A-C159-DB43-8BCF-C9B45C232EA5}">
      <dsp:nvSpPr>
        <dsp:cNvPr id="0" name=""/>
        <dsp:cNvSpPr/>
      </dsp:nvSpPr>
      <dsp:spPr>
        <a:xfrm>
          <a:off x="4354267" y="386930"/>
          <a:ext cx="3561752" cy="2261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D6C2-6F32-D74C-9F67-76E8A75C5892}">
      <dsp:nvSpPr>
        <dsp:cNvPr id="0" name=""/>
        <dsp:cNvSpPr/>
      </dsp:nvSpPr>
      <dsp:spPr>
        <a:xfrm>
          <a:off x="4750017" y="762893"/>
          <a:ext cx="3561752" cy="22617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baseline="0"/>
            <a:t>Significance: </a:t>
          </a:r>
          <a:r>
            <a:rPr lang="en-US" sz="1200" b="0" kern="1200" baseline="0"/>
            <a:t>Identifying natural groupings within the data can reveal specific mental health challenges and experiences unique to cancer patients.</a:t>
          </a:r>
          <a:endParaRPr lang="en-US" sz="1200" kern="1200"/>
        </a:p>
      </dsp:txBody>
      <dsp:txXfrm>
        <a:off x="4816260" y="829136"/>
        <a:ext cx="3429266" cy="2129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9E206-802E-4AF0-A2C0-0BE36B3D6AE5}">
      <dsp:nvSpPr>
        <dsp:cNvPr id="0" name=""/>
        <dsp:cNvSpPr/>
      </dsp:nvSpPr>
      <dsp:spPr>
        <a:xfrm>
          <a:off x="1500197" y="778"/>
          <a:ext cx="1094783" cy="10947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19A29-7AAA-4CF0-9EA9-D48F14FED877}">
      <dsp:nvSpPr>
        <dsp:cNvPr id="0" name=""/>
        <dsp:cNvSpPr/>
      </dsp:nvSpPr>
      <dsp:spPr>
        <a:xfrm>
          <a:off x="1733511" y="234092"/>
          <a:ext cx="628154" cy="6281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81056-DCE3-4B20-AA8A-4CB2B6D1903F}">
      <dsp:nvSpPr>
        <dsp:cNvPr id="0" name=""/>
        <dsp:cNvSpPr/>
      </dsp:nvSpPr>
      <dsp:spPr>
        <a:xfrm>
          <a:off x="1150225" y="1436559"/>
          <a:ext cx="1794726" cy="1974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/>
            <a:t>Source: </a:t>
          </a:r>
          <a:r>
            <a:rPr lang="en-US" sz="1100" b="0" kern="1200" baseline="0"/>
            <a:t>The dataset is sourced from Kaggle, compiled from various online platforms including Reddit, Daily Strength, and Health Board.</a:t>
          </a:r>
          <a:endParaRPr lang="en-US" sz="1100" kern="1200"/>
        </a:p>
      </dsp:txBody>
      <dsp:txXfrm>
        <a:off x="1150225" y="1436559"/>
        <a:ext cx="1794726" cy="1974199"/>
      </dsp:txXfrm>
    </dsp:sp>
    <dsp:sp modelId="{EFAA467E-9848-4C22-81BE-819E6CC8D778}">
      <dsp:nvSpPr>
        <dsp:cNvPr id="0" name=""/>
        <dsp:cNvSpPr/>
      </dsp:nvSpPr>
      <dsp:spPr>
        <a:xfrm>
          <a:off x="3609000" y="778"/>
          <a:ext cx="1094783" cy="10947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772B9-318E-4139-A735-8CB7B8BD71A4}">
      <dsp:nvSpPr>
        <dsp:cNvPr id="0" name=""/>
        <dsp:cNvSpPr/>
      </dsp:nvSpPr>
      <dsp:spPr>
        <a:xfrm>
          <a:off x="3842315" y="234092"/>
          <a:ext cx="628154" cy="6281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BB9FC-9C97-428A-B02F-096C936E9C61}">
      <dsp:nvSpPr>
        <dsp:cNvPr id="0" name=""/>
        <dsp:cNvSpPr/>
      </dsp:nvSpPr>
      <dsp:spPr>
        <a:xfrm>
          <a:off x="3259029" y="1436559"/>
          <a:ext cx="1794726" cy="1974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/>
            <a:t>Composition: </a:t>
          </a:r>
          <a:r>
            <a:rPr lang="en-US" sz="1100" b="0" kern="1200" baseline="0"/>
            <a:t>It contains over 10,087 posts focusing on five types of cancer: brain, colon, liver, leukemia, and lung cancer. </a:t>
          </a:r>
          <a:endParaRPr lang="en-US" sz="1100" kern="1200"/>
        </a:p>
      </dsp:txBody>
      <dsp:txXfrm>
        <a:off x="3259029" y="1436559"/>
        <a:ext cx="1794726" cy="1974199"/>
      </dsp:txXfrm>
    </dsp:sp>
    <dsp:sp modelId="{679C5EAB-8F2B-46D3-B143-8F95537E7149}">
      <dsp:nvSpPr>
        <dsp:cNvPr id="0" name=""/>
        <dsp:cNvSpPr/>
      </dsp:nvSpPr>
      <dsp:spPr>
        <a:xfrm>
          <a:off x="5717804" y="778"/>
          <a:ext cx="1094783" cy="109478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93ACA-A707-4101-8BD4-F10C02389739}">
      <dsp:nvSpPr>
        <dsp:cNvPr id="0" name=""/>
        <dsp:cNvSpPr/>
      </dsp:nvSpPr>
      <dsp:spPr>
        <a:xfrm>
          <a:off x="5951119" y="234092"/>
          <a:ext cx="628154" cy="6281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B62B6-95CF-45D3-97EE-16353F6B18EE}">
      <dsp:nvSpPr>
        <dsp:cNvPr id="0" name=""/>
        <dsp:cNvSpPr/>
      </dsp:nvSpPr>
      <dsp:spPr>
        <a:xfrm>
          <a:off x="5367832" y="1436559"/>
          <a:ext cx="1794726" cy="1974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baseline="0"/>
            <a:t>Emotional Scoring System: </a:t>
          </a:r>
          <a:r>
            <a:rPr lang="en-US" sz="1100" b="0" kern="1200" baseline="0"/>
            <a:t>Each post was scored by based on the emotions expressed, using a scale from -2 to 1, with 0 indicating neutral emotions.</a:t>
          </a:r>
          <a:endParaRPr lang="en-US" sz="1100" kern="1200"/>
        </a:p>
      </dsp:txBody>
      <dsp:txXfrm>
        <a:off x="5367832" y="1436559"/>
        <a:ext cx="1794726" cy="1974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63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7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3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4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3/3/24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7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19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7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3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9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3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51580796-9A3B-DCE3-41D7-E0E348D2B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095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0953F5-8D10-6FF3-A89C-9AE1DE17F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Machine Learning for Clustering Mental Health Posts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1E8D5-3E6F-C7C8-DDCE-52F0D1895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500">
                <a:solidFill>
                  <a:schemeClr val="tx1">
                    <a:lumMod val="75000"/>
                    <a:lumOff val="25000"/>
                  </a:schemeClr>
                </a:solidFill>
              </a:rPr>
              <a:t>An Insight into the Mental Health of Cancer Patients</a:t>
            </a:r>
          </a:p>
          <a:p>
            <a:pPr>
              <a:lnSpc>
                <a:spcPct val="120000"/>
              </a:lnSpc>
            </a:pPr>
            <a:r>
              <a:rPr lang="en-US" sz="500">
                <a:solidFill>
                  <a:schemeClr val="tx1">
                    <a:lumMod val="75000"/>
                    <a:lumOff val="25000"/>
                  </a:schemeClr>
                </a:solidFill>
              </a:rPr>
              <a:t>Author: Caleb White</a:t>
            </a:r>
          </a:p>
          <a:p>
            <a:pPr>
              <a:lnSpc>
                <a:spcPct val="120000"/>
              </a:lnSpc>
            </a:pPr>
            <a:r>
              <a:rPr lang="en-US" sz="500">
                <a:solidFill>
                  <a:schemeClr val="tx1">
                    <a:lumMod val="75000"/>
                    <a:lumOff val="25000"/>
                  </a:schemeClr>
                </a:solidFill>
              </a:rPr>
              <a:t>Date: March 3, 2024</a:t>
            </a:r>
          </a:p>
        </p:txBody>
      </p:sp>
    </p:spTree>
    <p:extLst>
      <p:ext uri="{BB962C8B-B14F-4D97-AF65-F5344CB8AC3E}">
        <p14:creationId xmlns:p14="http://schemas.microsoft.com/office/powerpoint/2010/main" val="36599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C4C0C33-38F8-A299-70ED-5AADB73F8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4" r="-1" b="-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1900D-E687-4D8B-5D63-09F9C81D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Conclusion and Future Directions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324F-CFA1-B340-E30D-14F59611C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b="1"/>
              <a:t>Key Takeaways: </a:t>
            </a:r>
            <a:r>
              <a:rPr lang="en-US" sz="900"/>
              <a:t>The project demonstrated the potential of unsupervised learning to uncover hidden patterns in unstructured text data, offering valuable insights into cancer patients’ mental health concerns.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900" b="1"/>
              <a:t>Future Directions: </a:t>
            </a:r>
            <a:r>
              <a:rPr lang="en-US" sz="900"/>
              <a:t>Suggested integrating semi-supervised learning for more precise sentiment analysis and leverage both labeled and unlabeled data for enhanced understanding and support for mental health issues.</a:t>
            </a:r>
            <a:endParaRPr lang="en-US" sz="900" b="1"/>
          </a:p>
        </p:txBody>
      </p:sp>
    </p:spTree>
    <p:extLst>
      <p:ext uri="{BB962C8B-B14F-4D97-AF65-F5344CB8AC3E}">
        <p14:creationId xmlns:p14="http://schemas.microsoft.com/office/powerpoint/2010/main" val="200487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F9FFC-6B20-1465-B78A-CE7134CB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BE80B5-3B6A-A59A-7A1F-151CC1E84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7610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4278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1451E-9917-731D-D078-D959F011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0D6218-B360-5C69-0C47-8E6F69B514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11198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08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47EBD-2D57-3A9C-9E31-72210568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220"/>
            <a:ext cx="8397987" cy="1345269"/>
          </a:xfrm>
        </p:spPr>
        <p:txBody>
          <a:bodyPr anchor="b">
            <a:normAutofit/>
          </a:bodyPr>
          <a:lstStyle/>
          <a:p>
            <a:r>
              <a:rPr lang="en-US" dirty="0"/>
              <a:t>Data 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CE4AD6-D7CB-DDF9-543D-4B90C03166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469228"/>
              </p:ext>
            </p:extLst>
          </p:nvPr>
        </p:nvGraphicFramePr>
        <p:xfrm>
          <a:off x="2377439" y="2312988"/>
          <a:ext cx="8312785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369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DE770-0DF7-FFAB-03C3-621D3255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Data Cleaning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18F3-AB4E-77D4-3AF3-481D7AE24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Cleaning Steps: </a:t>
            </a:r>
          </a:p>
          <a:p>
            <a:pPr marL="2263140" lvl="5" indent="-342900">
              <a:buFont typeface="+mj-lt"/>
              <a:buAutoNum type="arabicPeriod"/>
            </a:pPr>
            <a:r>
              <a:rPr lang="en-US" sz="1700" dirty="0"/>
              <a:t>URLs and special characters were removed to clean the text.</a:t>
            </a:r>
          </a:p>
          <a:p>
            <a:pPr marL="2263140" lvl="5" indent="-342900">
              <a:buFont typeface="+mj-lt"/>
              <a:buAutoNum type="arabicPeriod"/>
            </a:pPr>
            <a:r>
              <a:rPr lang="en-US" sz="1700" dirty="0"/>
              <a:t>Text was tokenized into individual words. </a:t>
            </a:r>
          </a:p>
          <a:p>
            <a:pPr marL="2263140" lvl="5" indent="-342900">
              <a:buFont typeface="+mj-lt"/>
              <a:buAutoNum type="arabicPeriod"/>
            </a:pPr>
            <a:r>
              <a:rPr lang="en-US" sz="1700" dirty="0"/>
              <a:t>Stop words were removed, and words were lemmatized to their base form.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700" b="1" i="0" dirty="0"/>
              <a:t>Importance: </a:t>
            </a:r>
            <a:r>
              <a:rPr lang="en-US" sz="1700" i="0" dirty="0"/>
              <a:t>These preprocessing steps are essential to reduce noise in the data and ensure the machine learning models can identify meaningful patterns and relationships.</a:t>
            </a:r>
            <a:r>
              <a:rPr lang="en-US" sz="1700" b="1" i="0" dirty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blue and green triangular pattern&#10;&#10;Description automatically generated">
            <a:extLst>
              <a:ext uri="{FF2B5EF4-FFF2-40B4-BE49-F238E27FC236}">
                <a16:creationId xmlns:a16="http://schemas.microsoft.com/office/drawing/2014/main" id="{015AB609-3AF1-B984-0A69-68C023AE7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" r="50013" b="-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287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AB3A8-93CB-FA5E-074C-9F6A8CFFC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83889-690B-B8E1-9D7F-E04207E9330E}"/>
              </a:ext>
            </a:extLst>
          </p:cNvPr>
          <p:cNvSpPr txBox="1"/>
          <p:nvPr/>
        </p:nvSpPr>
        <p:spPr>
          <a:xfrm>
            <a:off x="992519" y="2312988"/>
            <a:ext cx="5103482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Word Cloud Visualization: </a:t>
            </a: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The word cloud highlighted the most frequent terms.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Post Length Distribution: </a:t>
            </a: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Analysis showed most posts are brief. </a:t>
            </a:r>
          </a:p>
          <a:p>
            <a:pPr indent="-285750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b="1" spc="150">
                <a:solidFill>
                  <a:schemeClr val="tx1">
                    <a:lumMod val="75000"/>
                    <a:lumOff val="25000"/>
                  </a:schemeClr>
                </a:solidFill>
              </a:rPr>
              <a:t>Findings: </a:t>
            </a:r>
            <a:r>
              <a:rPr lang="en-US" spc="150">
                <a:solidFill>
                  <a:schemeClr val="tx1">
                    <a:lumMod val="75000"/>
                    <a:lumOff val="25000"/>
                  </a:schemeClr>
                </a:solidFill>
              </a:rPr>
              <a:t>The EDA revealed prevalent themes and the predominance of short posts.</a:t>
            </a:r>
            <a:endParaRPr lang="en-US" b="1" spc="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 descr="A graph of a distribution of post length&#10;&#10;Description automatically generated">
            <a:extLst>
              <a:ext uri="{FF2B5EF4-FFF2-40B4-BE49-F238E27FC236}">
                <a16:creationId xmlns:a16="http://schemas.microsoft.com/office/drawing/2014/main" id="{3316E68F-11A0-4E3E-A711-D797CE77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049" y="952518"/>
            <a:ext cx="3249406" cy="2079620"/>
          </a:xfrm>
          <a:prstGeom prst="rect">
            <a:avLst/>
          </a:prstGeom>
        </p:spPr>
      </p:pic>
      <p:pic>
        <p:nvPicPr>
          <p:cNvPr id="5" name="Content Placeholder 4" descr="A close up of words&#10;&#10;Description automatically generated">
            <a:extLst>
              <a:ext uri="{FF2B5EF4-FFF2-40B4-BE49-F238E27FC236}">
                <a16:creationId xmlns:a16="http://schemas.microsoft.com/office/drawing/2014/main" id="{3765A10C-E97A-F49E-E620-1E0252DC0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26297" y="3470596"/>
            <a:ext cx="2255245" cy="2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CA45DAA9-26C7-5BBD-E84F-C664201E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75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8DAB2-7259-5C07-77A4-114BEDEA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Modeling and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CDE02-76A7-981A-126D-99BD239C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TF-IDF Vectorization: </a:t>
            </a:r>
            <a:r>
              <a:rPr lang="en-US" sz="1000"/>
              <a:t>Transformed the text data into a numerical format, emphasizing important words while filtering out common language.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K-Means Clustering: </a:t>
            </a:r>
            <a:r>
              <a:rPr lang="en-US" sz="1000"/>
              <a:t>Applied to group posts based on textual similarity. The optimal number of clusters was determined through iterative testing, focusing on achieving meaningful group distinctions</a:t>
            </a:r>
            <a:endParaRPr lang="en-US" sz="1000" b="1"/>
          </a:p>
        </p:txBody>
      </p:sp>
    </p:spTree>
    <p:extLst>
      <p:ext uri="{BB962C8B-B14F-4D97-AF65-F5344CB8AC3E}">
        <p14:creationId xmlns:p14="http://schemas.microsoft.com/office/powerpoint/2010/main" val="2158716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chart of a distribution of posts across clusters&#10;&#10;Description automatically generated">
            <a:extLst>
              <a:ext uri="{FF2B5EF4-FFF2-40B4-BE49-F238E27FC236}">
                <a16:creationId xmlns:a16="http://schemas.microsoft.com/office/drawing/2014/main" id="{E541E934-D863-1B3E-AF27-FA60BB66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51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21946-E86A-2A3D-63FB-AAE6975B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r>
              <a:rPr lang="en-US" dirty="0"/>
              <a:t>Results and Interpretation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C68985-D691-7942-99CF-B12952532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Clustering Results: </a:t>
            </a:r>
            <a:r>
              <a:rPr lang="en-US" sz="1300"/>
              <a:t>Posts were successfully grouped into clusters reflecting varying sentiments and topics.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Insights Gained: </a:t>
            </a:r>
            <a:r>
              <a:rPr lang="en-US" sz="1300"/>
              <a:t>The clustering revealed patterns and themes not immediately apparent.</a:t>
            </a:r>
            <a:endParaRPr lang="en-US" sz="1300" b="1"/>
          </a:p>
        </p:txBody>
      </p:sp>
    </p:spTree>
    <p:extLst>
      <p:ext uri="{BB962C8B-B14F-4D97-AF65-F5344CB8AC3E}">
        <p14:creationId xmlns:p14="http://schemas.microsoft.com/office/powerpoint/2010/main" val="152014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4048BAF8-9BD3-01AC-CDE4-5D2B9C9BE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" r="16451" b="1"/>
          <a:stretch/>
        </p:blipFill>
        <p:spPr>
          <a:xfrm>
            <a:off x="-18641" y="10"/>
            <a:ext cx="8147115" cy="5617019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E0667-2C78-2456-3E6D-4654DC9A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Iterative &amp; Technique Improvement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445005-3AEF-1164-BB9D-E95528BB0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3220278"/>
            <a:ext cx="3633747" cy="25921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b="1"/>
              <a:t>Dimensionality Reduction: </a:t>
            </a:r>
            <a:r>
              <a:rPr lang="en-US" sz="1100"/>
              <a:t>Applied Truncated SVD to reduce the feature space while preserving essential information.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100" b="1"/>
              <a:t>Further Improvements: </a:t>
            </a:r>
            <a:r>
              <a:rPr lang="en-US" sz="1100"/>
              <a:t>Proposed the use of advanced NLP techniques such as word embeddings and alternative clustering algorithms to refine and deepen the analysis.</a:t>
            </a:r>
            <a:endParaRPr lang="en-US" sz="1100" b="1"/>
          </a:p>
        </p:txBody>
      </p:sp>
    </p:spTree>
    <p:extLst>
      <p:ext uri="{BB962C8B-B14F-4D97-AF65-F5344CB8AC3E}">
        <p14:creationId xmlns:p14="http://schemas.microsoft.com/office/powerpoint/2010/main" val="73605473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528</Words>
  <Application>Microsoft Macintosh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Meiryo</vt:lpstr>
      <vt:lpstr>Arial</vt:lpstr>
      <vt:lpstr>Corbel</vt:lpstr>
      <vt:lpstr>SketchLinesVTI</vt:lpstr>
      <vt:lpstr>Unsupervised Machine Learning for Clustering Mental Health Posts</vt:lpstr>
      <vt:lpstr>Introduction</vt:lpstr>
      <vt:lpstr>Problem Definition</vt:lpstr>
      <vt:lpstr>Data Source</vt:lpstr>
      <vt:lpstr>Data Cleaning and Preparation</vt:lpstr>
      <vt:lpstr>EDA</vt:lpstr>
      <vt:lpstr>Modeling and Clustering</vt:lpstr>
      <vt:lpstr>Results and Interpretation</vt:lpstr>
      <vt:lpstr>Iterative &amp; Technique Improvement</vt:lpstr>
      <vt:lpstr>Conclusion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Machine Learning for Clustering Mental Health Posts</dc:title>
  <dc:creator>Caleb White</dc:creator>
  <cp:lastModifiedBy>Caleb White</cp:lastModifiedBy>
  <cp:revision>1</cp:revision>
  <dcterms:created xsi:type="dcterms:W3CDTF">2024-03-04T03:24:30Z</dcterms:created>
  <dcterms:modified xsi:type="dcterms:W3CDTF">2024-03-04T03:59:09Z</dcterms:modified>
</cp:coreProperties>
</file>